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8"/>
  </p:notesMasterIdLst>
  <p:handoutMasterIdLst>
    <p:handoutMasterId r:id="rId19"/>
  </p:handoutMasterIdLst>
  <p:sldIdLst>
    <p:sldId id="257" r:id="rId5"/>
    <p:sldId id="313" r:id="rId6"/>
    <p:sldId id="265" r:id="rId7"/>
    <p:sldId id="260" r:id="rId8"/>
    <p:sldId id="262" r:id="rId9"/>
    <p:sldId id="308" r:id="rId10"/>
    <p:sldId id="314" r:id="rId11"/>
    <p:sldId id="274" r:id="rId12"/>
    <p:sldId id="263" r:id="rId13"/>
    <p:sldId id="309" r:id="rId14"/>
    <p:sldId id="310" r:id="rId15"/>
    <p:sldId id="312" r:id="rId16"/>
    <p:sldId id="315" r:id="rId17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911" autoAdjust="0"/>
  </p:normalViewPr>
  <p:slideViewPr>
    <p:cSldViewPr snapToGrid="0">
      <p:cViewPr varScale="1">
        <p:scale>
          <a:sx n="77" d="100"/>
          <a:sy n="77" d="100"/>
        </p:scale>
        <p:origin x="864" y="6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2" d="100"/>
          <a:sy n="72" d="100"/>
        </p:scale>
        <p:origin x="41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28C9DC8-80D0-440C-B6DF-03CD5BC1BD7F}" type="datetime1">
              <a:rPr lang="nl-NL" smtClean="0"/>
              <a:t>26-4-2023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4E3010B-743B-4BB7-83BC-C455CF22D628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3" name="Rechthoe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4" name="Rechthoe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5" name="Rechthoe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6" name="Rechthoe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7" name="Rechthoe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10" name="Rechthoe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11" name="Rechthoe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9" name="Subtitel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50C1F332-881C-4CBA-AD90-EEDF0B4BF7DA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F24579-2DC7-4740-BB66-C7F570AA21D7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nl-NL" noProof="0" dirty="0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nl-NL" noProof="0" dirty="0"/>
              <a:t>Klik om de tekststijlen van het model te bewerken</a:t>
            </a:r>
          </a:p>
          <a:p>
            <a:pPr lvl="1" rtl="0" eaLnBrk="1" latinLnBrk="0" hangingPunct="1"/>
            <a:r>
              <a:rPr lang="nl-NL" noProof="0" dirty="0"/>
              <a:t>Tweede niveau</a:t>
            </a:r>
          </a:p>
          <a:p>
            <a:pPr lvl="2" rtl="0" eaLnBrk="1" latinLnBrk="0" hangingPunct="1"/>
            <a:r>
              <a:rPr lang="nl-NL" noProof="0" dirty="0"/>
              <a:t>Derde niveau</a:t>
            </a:r>
          </a:p>
          <a:p>
            <a:pPr lvl="3" rtl="0" eaLnBrk="1" latinLnBrk="0" hangingPunct="1"/>
            <a:r>
              <a:rPr lang="nl-NL" noProof="0" dirty="0"/>
              <a:t>Vierde niveau</a:t>
            </a:r>
          </a:p>
          <a:p>
            <a:pPr lvl="4" rtl="0" eaLnBrk="1" latinLnBrk="0" hangingPunct="1"/>
            <a:r>
              <a:rPr lang="nl-NL" noProof="0" dirty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B5E7DD-667D-4A23-9A2F-48BA945A9952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ABC626-466B-4691-A422-291075234BB7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kumimoji="0"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B9AA8D-7864-4226-8994-630C0BB2D7D9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46F41A-2D0F-4BBB-AF38-59959C791A62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3C9DA2-3351-41E7-B6F6-4417A9EA5B24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39BFF286-C203-463D-8D94-A3E2D5ACB562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3082B6-86B0-4DE1-8E01-65A27FB45F7A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nl-NL" noProof="0" dirty="0"/>
              <a:t>Titelstijl van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1586CB-974F-4A82-A297-BC5524B24357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kumimoji="0"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0AD16C-5FCB-4BEF-B14C-25099D4DC916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0" name="Rechthoe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1" name="Rechthoe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2" name="Rechthoe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5" name="Rechthoe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8" name="Rechthoe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9" name="Rechthoe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40" name="Rechthoe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714A83D9-DA8C-4F90-9F2A-2DA41120B4AD}" type="datetime1">
              <a:rPr lang="nl-NL" noProof="0" smtClean="0"/>
              <a:t>26-4-2023</a:t>
            </a:fld>
            <a:endParaRPr lang="nl-NL" noProof="0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peroffice.nl/resources/artikelen/klachten/#:~:text=Klachten%20van%20klanten%20zijn%20belangrijk,of%20verliezen%20van%20een%20klant." TargetMode="External"/><Relationship Id="rId2" Type="http://schemas.openxmlformats.org/officeDocument/2006/relationships/hyperlink" Target="https://www.mvosolutions.nl/wp-content/uploads/2018/05/Klachtenmanagementsysteem_AW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Periode 4</a:t>
            </a:r>
            <a:br>
              <a:rPr lang="nl-NL" dirty="0"/>
            </a:br>
            <a:r>
              <a:rPr lang="nl-NL" dirty="0"/>
              <a:t>Groene Retail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/>
              <a:t>27 maart2023</a:t>
            </a:r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70956-CC89-58E6-ECF1-D0D0B32A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Koopsignalen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83B655E-0050-4997-B333-F7C0A85F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4169103" cy="4572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50A9CBA-B518-42F7-B67F-6E84992BA224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3958897" cy="3886200"/>
          </a:xfrm>
        </p:spPr>
        <p:txBody>
          <a:bodyPr/>
          <a:lstStyle/>
          <a:p>
            <a:pPr marL="109728" indent="0">
              <a:buNone/>
            </a:pPr>
            <a:endParaRPr lang="nl-NL" dirty="0"/>
          </a:p>
          <a:p>
            <a:r>
              <a:rPr lang="nl-NL" sz="2400" dirty="0"/>
              <a:t>Glimlachen</a:t>
            </a:r>
          </a:p>
          <a:p>
            <a:r>
              <a:rPr lang="nl-NL" sz="2400" dirty="0"/>
              <a:t>Geïnteresseerd kijken</a:t>
            </a:r>
          </a:p>
          <a:p>
            <a:r>
              <a:rPr lang="nl-NL" sz="2400" dirty="0"/>
              <a:t>Open houding naar verkoper</a:t>
            </a:r>
          </a:p>
          <a:p>
            <a:r>
              <a:rPr lang="nl-NL" sz="2400" dirty="0"/>
              <a:t>Producten aanraken</a:t>
            </a:r>
          </a:p>
          <a:p>
            <a:r>
              <a:rPr lang="nl-NL" sz="2400" dirty="0"/>
              <a:t>Veranderen van huidskleur (rode vlekken )</a:t>
            </a:r>
          </a:p>
          <a:p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EEE0C947-AA52-4290-B5DF-7AB9463E116A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5370788" y="2244970"/>
            <a:ext cx="6313214" cy="4572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3FD2154E-6A33-4DC8-A728-EEC6E2732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70787" y="2708519"/>
            <a:ext cx="4445875" cy="3886200"/>
          </a:xfrm>
        </p:spPr>
        <p:txBody>
          <a:bodyPr/>
          <a:lstStyle/>
          <a:p>
            <a:endParaRPr lang="nl-NL" dirty="0"/>
          </a:p>
          <a:p>
            <a:r>
              <a:rPr lang="nl-NL" sz="2400" dirty="0"/>
              <a:t>Wat is de prijs?</a:t>
            </a:r>
          </a:p>
          <a:p>
            <a:r>
              <a:rPr lang="nl-NL" sz="2400" dirty="0"/>
              <a:t>Wat is de levertijd?</a:t>
            </a:r>
          </a:p>
          <a:p>
            <a:r>
              <a:rPr lang="nl-NL" sz="2400" dirty="0"/>
              <a:t>Welke kleuren?</a:t>
            </a:r>
          </a:p>
          <a:p>
            <a:r>
              <a:rPr lang="nl-NL" sz="2400" dirty="0"/>
              <a:t>Hoe lang is de garantie?</a:t>
            </a:r>
          </a:p>
          <a:p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2F9162A-BE93-4152-8617-43036A61F2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655" y="184104"/>
            <a:ext cx="3466450" cy="300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8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9BDAE-29F6-CF2D-0984-05EB10AF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D3A6C8-008F-1B82-1ECA-A701BA84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" y="840828"/>
            <a:ext cx="11361683" cy="6017172"/>
          </a:xfrm>
        </p:spPr>
        <p:txBody>
          <a:bodyPr>
            <a:normAutofit fontScale="92500"/>
          </a:bodyPr>
          <a:lstStyle/>
          <a:p>
            <a:r>
              <a:rPr lang="nl-NL" b="1" dirty="0"/>
              <a:t>De klant stelt vragen over het product</a:t>
            </a:r>
            <a:r>
              <a:rPr lang="nl-NL" dirty="0"/>
              <a:t>. Van gebruiksmogelijkheden tot garantie: </a:t>
            </a:r>
          </a:p>
          <a:p>
            <a:r>
              <a:rPr lang="nl-NL" b="1" dirty="0"/>
              <a:t>De klant wil meer weten over jou en/of jouw bedrijf</a:t>
            </a:r>
            <a:r>
              <a:rPr lang="nl-NL" dirty="0"/>
              <a:t>. Vragen gericht op expertise, projecten en referenties </a:t>
            </a:r>
          </a:p>
          <a:p>
            <a:r>
              <a:rPr lang="nl-NL" b="1" dirty="0"/>
              <a:t>De klant herhaalt jouw woorden</a:t>
            </a:r>
            <a:r>
              <a:rPr lang="nl-NL" dirty="0"/>
              <a:t>. Als een klant bepaalde informatie herhaalt is dat een koopsignaal.</a:t>
            </a:r>
          </a:p>
          <a:p>
            <a:r>
              <a:rPr lang="nl-NL" b="1" dirty="0"/>
              <a:t>De klant stelt vragen over bestellen, leveren en betalen</a:t>
            </a:r>
            <a:r>
              <a:rPr lang="nl-NL" dirty="0"/>
              <a:t>. Dit gaat over vertrouwen in jou als leverancier</a:t>
            </a:r>
          </a:p>
          <a:p>
            <a:r>
              <a:rPr lang="nl-NL" b="1" dirty="0"/>
              <a:t>De klant vertelt over eigen ervaringen</a:t>
            </a:r>
            <a:r>
              <a:rPr lang="nl-NL" dirty="0"/>
              <a:t>. Het delen van eigen ervaringen is een goed teken: de klant voelt genoeg vertrouwen om zelf actief informatie te delen.</a:t>
            </a:r>
          </a:p>
          <a:p>
            <a:r>
              <a:rPr lang="nl-NL" b="1" dirty="0"/>
              <a:t>De klant geeft non-verbale koopsignalen</a:t>
            </a:r>
            <a:r>
              <a:rPr lang="nl-NL" dirty="0"/>
              <a:t>. Voorover leunen, oogcontact, glimlachen, kin aanraken</a:t>
            </a:r>
          </a:p>
          <a:p>
            <a:r>
              <a:rPr lang="nl-NL" b="1" dirty="0"/>
              <a:t>De klant raakt een brochure of product aan</a:t>
            </a:r>
            <a:r>
              <a:rPr lang="nl-NL" dirty="0"/>
              <a:t>. De klant zoekt letterlijk toenadering</a:t>
            </a:r>
          </a:p>
        </p:txBody>
      </p:sp>
    </p:spTree>
    <p:extLst>
      <p:ext uri="{BB962C8B-B14F-4D97-AF65-F5344CB8AC3E}">
        <p14:creationId xmlns:p14="http://schemas.microsoft.com/office/powerpoint/2010/main" val="128590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2931F-7883-99F9-D008-AA3AE18D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FC4E3F-0616-6813-8C9A-EAAC0553C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10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81B17F-11B0-F1CB-5496-32A9996C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CA2F0F-6C6D-6FBF-7386-423DDB4DF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Klachtenmanagementsysteem_AW.pdf (mvosolutions.nl)</a:t>
            </a:r>
            <a:endParaRPr lang="nl-NL" dirty="0"/>
          </a:p>
          <a:p>
            <a:r>
              <a:rPr lang="nl-NL">
                <a:hlinkClick r:id="rId3"/>
              </a:rPr>
              <a:t>Waarom klachten van klanten goed zijn voor je bedrijf (superoffice.nl)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811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C1F784-7321-4E1D-A0A4-37C8DAF3B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Klantengedrag / klantentypen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9DD56-A650-4304-907C-16904F75F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01158"/>
            <a:ext cx="10972800" cy="3873377"/>
          </a:xfrm>
        </p:spPr>
        <p:txBody>
          <a:bodyPr/>
          <a:lstStyle/>
          <a:p>
            <a:r>
              <a:rPr lang="nl-NL" dirty="0"/>
              <a:t>Je hebt verschillende typen klanten</a:t>
            </a:r>
          </a:p>
          <a:p>
            <a:pPr marL="109728" indent="0">
              <a:buNone/>
            </a:pPr>
            <a:endParaRPr lang="nl-NL" dirty="0"/>
          </a:p>
          <a:p>
            <a:r>
              <a:rPr lang="nl-NL" dirty="0"/>
              <a:t>Ieder type klant heeft zijn eigen gedrag en eigenschappen</a:t>
            </a:r>
          </a:p>
          <a:p>
            <a:endParaRPr lang="nl-NL" dirty="0"/>
          </a:p>
          <a:p>
            <a:r>
              <a:rPr lang="nl-NL" dirty="0"/>
              <a:t>Waaraan herken je verschillende typen klanten?</a:t>
            </a:r>
          </a:p>
          <a:p>
            <a:pPr marL="109728" indent="0">
              <a:buNone/>
            </a:pPr>
            <a:endParaRPr lang="nl-NL" dirty="0"/>
          </a:p>
          <a:p>
            <a:endParaRPr lang="nl-NL" dirty="0"/>
          </a:p>
          <a:p>
            <a:r>
              <a:rPr lang="nl-NL" dirty="0"/>
              <a:t>Welke type klant of verkoper ben jij eigenlijk?</a:t>
            </a:r>
          </a:p>
        </p:txBody>
      </p:sp>
    </p:spTree>
    <p:extLst>
      <p:ext uri="{BB962C8B-B14F-4D97-AF65-F5344CB8AC3E}">
        <p14:creationId xmlns:p14="http://schemas.microsoft.com/office/powerpoint/2010/main" val="273461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493C5C-0129-45C1-9C7C-2DCB377C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D094AC-326A-496C-99E3-525683353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53407"/>
            <a:ext cx="10972800" cy="3621128"/>
          </a:xfrm>
        </p:spPr>
        <p:txBody>
          <a:bodyPr>
            <a:normAutofit/>
          </a:bodyPr>
          <a:lstStyle/>
          <a:p>
            <a:r>
              <a:rPr lang="nl-NL" dirty="0"/>
              <a:t>Verbaal, spreken</a:t>
            </a:r>
          </a:p>
          <a:p>
            <a:pPr lvl="1"/>
            <a:r>
              <a:rPr lang="nl-NL" dirty="0"/>
              <a:t>Woorden </a:t>
            </a:r>
          </a:p>
          <a:p>
            <a:pPr lvl="1"/>
            <a:endParaRPr lang="nl-NL" sz="1400" dirty="0"/>
          </a:p>
          <a:p>
            <a:r>
              <a:rPr lang="nl-NL" dirty="0"/>
              <a:t>Non verbaal</a:t>
            </a:r>
          </a:p>
          <a:p>
            <a:pPr lvl="1"/>
            <a:r>
              <a:rPr lang="nl-NL" dirty="0"/>
              <a:t>Lichaamsgebaren, houding, de manier                                                              waarop je iets zegt, gezichtsuitdrukking</a:t>
            </a:r>
          </a:p>
          <a:p>
            <a:pPr marL="411480" lvl="1" indent="0">
              <a:buNone/>
            </a:pPr>
            <a:endParaRPr lang="nl-NL" dirty="0"/>
          </a:p>
          <a:p>
            <a:r>
              <a:rPr lang="nl-NL" dirty="0"/>
              <a:t>Luisteren </a:t>
            </a:r>
          </a:p>
          <a:p>
            <a:endParaRPr lang="nl-NL" dirty="0"/>
          </a:p>
          <a:p>
            <a:pPr marL="109728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AD60386-CF43-4F92-A930-A123B4ECDC7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191" y="2782546"/>
            <a:ext cx="4390989" cy="373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8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70956-CC89-58E6-ECF1-D0D0B32A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058506F9-0240-413D-933C-6F3578E431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531293"/>
              </p:ext>
            </p:extLst>
          </p:nvPr>
        </p:nvGraphicFramePr>
        <p:xfrm>
          <a:off x="609600" y="1965434"/>
          <a:ext cx="10962290" cy="39834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00855">
                  <a:extLst>
                    <a:ext uri="{9D8B030D-6E8A-4147-A177-3AD203B41FA5}">
                      <a16:colId xmlns:a16="http://schemas.microsoft.com/office/drawing/2014/main" val="1139774152"/>
                    </a:ext>
                  </a:extLst>
                </a:gridCol>
                <a:gridCol w="2585545">
                  <a:extLst>
                    <a:ext uri="{9D8B030D-6E8A-4147-A177-3AD203B41FA5}">
                      <a16:colId xmlns:a16="http://schemas.microsoft.com/office/drawing/2014/main" val="18936353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2821464"/>
                    </a:ext>
                  </a:extLst>
                </a:gridCol>
                <a:gridCol w="2732690">
                  <a:extLst>
                    <a:ext uri="{9D8B030D-6E8A-4147-A177-3AD203B41FA5}">
                      <a16:colId xmlns:a16="http://schemas.microsoft.com/office/drawing/2014/main" val="4146530872"/>
                    </a:ext>
                  </a:extLst>
                </a:gridCol>
              </a:tblGrid>
              <a:tr h="508206">
                <a:tc>
                  <a:txBody>
                    <a:bodyPr/>
                    <a:lstStyle/>
                    <a:p>
                      <a:r>
                        <a:rPr lang="nl-NL" sz="2400" dirty="0"/>
                        <a:t>Groep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Groep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Groep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Groep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415945"/>
                  </a:ext>
                </a:extLst>
              </a:tr>
              <a:tr h="2010385">
                <a:tc>
                  <a:txBody>
                    <a:bodyPr/>
                    <a:lstStyle/>
                    <a:p>
                      <a:r>
                        <a:rPr lang="nl-NL" sz="2400" dirty="0"/>
                        <a:t>Rens</a:t>
                      </a:r>
                    </a:p>
                    <a:p>
                      <a:r>
                        <a:rPr lang="nl-NL" sz="2400" dirty="0"/>
                        <a:t>Stevie</a:t>
                      </a:r>
                    </a:p>
                    <a:p>
                      <a:r>
                        <a:rPr lang="nl-NL" sz="2400" dirty="0" err="1"/>
                        <a:t>Brianna</a:t>
                      </a:r>
                      <a:endParaRPr lang="nl-NL" sz="2400" dirty="0"/>
                    </a:p>
                    <a:p>
                      <a:r>
                        <a:rPr lang="nl-NL" sz="2400" dirty="0" err="1"/>
                        <a:t>Merrin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Michelle</a:t>
                      </a:r>
                    </a:p>
                    <a:p>
                      <a:r>
                        <a:rPr lang="nl-NL" sz="2400" dirty="0"/>
                        <a:t>Joris</a:t>
                      </a:r>
                    </a:p>
                    <a:p>
                      <a:r>
                        <a:rPr lang="nl-NL" sz="2400" dirty="0"/>
                        <a:t>Bas</a:t>
                      </a:r>
                    </a:p>
                    <a:p>
                      <a:r>
                        <a:rPr lang="nl-NL" sz="2400" dirty="0"/>
                        <a:t>Jessica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Quirijn</a:t>
                      </a:r>
                    </a:p>
                    <a:p>
                      <a:r>
                        <a:rPr lang="nl-NL" sz="2400" dirty="0"/>
                        <a:t>Nikita</a:t>
                      </a:r>
                    </a:p>
                    <a:p>
                      <a:r>
                        <a:rPr lang="nl-NL" sz="2400" dirty="0" err="1"/>
                        <a:t>Berdine</a:t>
                      </a:r>
                      <a:endParaRPr lang="nl-NL" sz="2400" dirty="0"/>
                    </a:p>
                    <a:p>
                      <a:r>
                        <a:rPr lang="nl-NL" sz="2400" dirty="0"/>
                        <a:t>Tim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Bastiaan</a:t>
                      </a:r>
                    </a:p>
                    <a:p>
                      <a:r>
                        <a:rPr lang="nl-NL" sz="2400" dirty="0"/>
                        <a:t>Rosa</a:t>
                      </a:r>
                    </a:p>
                    <a:p>
                      <a:r>
                        <a:rPr lang="nl-NL" sz="2400" dirty="0"/>
                        <a:t>Luuk</a:t>
                      </a:r>
                    </a:p>
                    <a:p>
                      <a:r>
                        <a:rPr lang="nl-NL" sz="2400" dirty="0"/>
                        <a:t>Maarten</a:t>
                      </a:r>
                    </a:p>
                    <a:p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836172"/>
                  </a:ext>
                </a:extLst>
              </a:tr>
              <a:tr h="1464829">
                <a:tc>
                  <a:txBody>
                    <a:bodyPr/>
                    <a:lstStyle/>
                    <a:p>
                      <a:r>
                        <a:rPr lang="nl-NL" sz="2000" dirty="0"/>
                        <a:t>De haastige klant</a:t>
                      </a:r>
                    </a:p>
                    <a:p>
                      <a:r>
                        <a:rPr lang="nl-NL" sz="2000" dirty="0"/>
                        <a:t>De patser</a:t>
                      </a:r>
                    </a:p>
                    <a:p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De besluiteloze klant</a:t>
                      </a:r>
                    </a:p>
                    <a:p>
                      <a:r>
                        <a:rPr lang="nl-NL" sz="2000" dirty="0"/>
                        <a:t>De kletskous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De kritische klant</a:t>
                      </a:r>
                    </a:p>
                    <a:p>
                      <a:r>
                        <a:rPr lang="nl-NL" sz="2000" dirty="0"/>
                        <a:t>De verlegen klant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De zoekende klant</a:t>
                      </a:r>
                    </a:p>
                    <a:p>
                      <a:r>
                        <a:rPr lang="nl-NL" sz="2000" dirty="0"/>
                        <a:t>De zelfverzekerde klant</a:t>
                      </a:r>
                    </a:p>
                    <a:p>
                      <a:endParaRPr lang="nl-N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394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2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7F226-C37D-54FF-03FF-C09594961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AC607B-FFD8-7510-EEEE-CBD07E089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 non-verbale communicatie laat de klant zien?</a:t>
            </a:r>
          </a:p>
          <a:p>
            <a:pPr marL="109728" indent="0">
              <a:buNone/>
            </a:pPr>
            <a:endParaRPr lang="nl-NL" dirty="0"/>
          </a:p>
          <a:p>
            <a:r>
              <a:rPr lang="nl-NL" dirty="0"/>
              <a:t>Welke verbale communicatie gebruikt de klant</a:t>
            </a:r>
          </a:p>
          <a:p>
            <a:pPr lvl="1"/>
            <a:r>
              <a:rPr lang="nl-NL" dirty="0"/>
              <a:t>Intonatie?</a:t>
            </a:r>
          </a:p>
          <a:p>
            <a:pPr marL="109728" indent="0">
              <a:buNone/>
            </a:pPr>
            <a:endParaRPr lang="nl-NL" dirty="0"/>
          </a:p>
          <a:p>
            <a:r>
              <a:rPr lang="nl-NL" dirty="0"/>
              <a:t>Op welke manier benader je dit type klant?</a:t>
            </a:r>
          </a:p>
        </p:txBody>
      </p:sp>
    </p:spTree>
    <p:extLst>
      <p:ext uri="{BB962C8B-B14F-4D97-AF65-F5344CB8AC3E}">
        <p14:creationId xmlns:p14="http://schemas.microsoft.com/office/powerpoint/2010/main" val="214817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70956-CC89-58E6-ECF1-D0D0B32A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Consumentenbehoeften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4BE334-0AB6-520E-E3E9-CC6ED13AB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5034"/>
            <a:ext cx="10972800" cy="3999502"/>
          </a:xfrm>
        </p:spPr>
        <p:txBody>
          <a:bodyPr/>
          <a:lstStyle/>
          <a:p>
            <a:pPr marL="109728" indent="0">
              <a:buNone/>
            </a:pPr>
            <a:r>
              <a:rPr lang="nl-NL" dirty="0"/>
              <a:t>Consumenten kopen producten om verschillende redenen.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/>
              <a:t>Noem een paar redenen om producten aan te schaffen: </a:t>
            </a:r>
          </a:p>
        </p:txBody>
      </p:sp>
    </p:spTree>
    <p:extLst>
      <p:ext uri="{BB962C8B-B14F-4D97-AF65-F5344CB8AC3E}">
        <p14:creationId xmlns:p14="http://schemas.microsoft.com/office/powerpoint/2010/main" val="1119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296DF-DBF5-4B6E-BBE9-FC7DE2837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Veranderende waarden? Zo blijf je relevant voor de klant">
            <a:extLst>
              <a:ext uri="{FF2B5EF4-FFF2-40B4-BE49-F238E27FC236}">
                <a16:creationId xmlns:a16="http://schemas.microsoft.com/office/drawing/2014/main" id="{EFC4B42C-0B8C-4E2E-B805-B34DD10EDD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11" y="1143000"/>
            <a:ext cx="11349578" cy="655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3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085E7-86D1-436F-A5DB-FA5DA4481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46450"/>
            <a:ext cx="10972800" cy="1184988"/>
          </a:xfrm>
        </p:spPr>
        <p:txBody>
          <a:bodyPr/>
          <a:lstStyle/>
          <a:p>
            <a:r>
              <a:rPr lang="nl-NL" dirty="0"/>
              <a:t>Koopwens versus koopmotief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ABF825-C765-44D7-A578-CC13E13B7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9" y="1847461"/>
            <a:ext cx="9927771" cy="4935894"/>
          </a:xfrm>
        </p:spPr>
        <p:txBody>
          <a:bodyPr>
            <a:noAutofit/>
          </a:bodyPr>
          <a:lstStyle/>
          <a:p>
            <a:endParaRPr lang="nl-NL" sz="18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B6B3269-4320-430F-B220-41A8C531EC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68374"/>
              </p:ext>
            </p:extLst>
          </p:nvPr>
        </p:nvGraphicFramePr>
        <p:xfrm>
          <a:off x="609600" y="2270235"/>
          <a:ext cx="11414234" cy="433026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707117">
                  <a:extLst>
                    <a:ext uri="{9D8B030D-6E8A-4147-A177-3AD203B41FA5}">
                      <a16:colId xmlns:a16="http://schemas.microsoft.com/office/drawing/2014/main" val="1113794431"/>
                    </a:ext>
                  </a:extLst>
                </a:gridCol>
                <a:gridCol w="5707117">
                  <a:extLst>
                    <a:ext uri="{9D8B030D-6E8A-4147-A177-3AD203B41FA5}">
                      <a16:colId xmlns:a16="http://schemas.microsoft.com/office/drawing/2014/main" val="105850866"/>
                    </a:ext>
                  </a:extLst>
                </a:gridCol>
              </a:tblGrid>
              <a:tr h="4330262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Koopmotief: </a:t>
                      </a:r>
                    </a:p>
                    <a:p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Reden waarom de klant het wil </a:t>
                      </a:r>
                    </a:p>
                    <a:p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kopen b.v.:</a:t>
                      </a:r>
                    </a:p>
                    <a:p>
                      <a:endParaRPr lang="nl-NL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Cadeau voor iemand</a:t>
                      </a: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Iets ter vervanging willen kopen</a:t>
                      </a: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Iets nieuws willen hebben</a:t>
                      </a: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Sfeer in huis</a:t>
                      </a: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Noodzaak</a:t>
                      </a:r>
                    </a:p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Koopwens: </a:t>
                      </a:r>
                    </a:p>
                    <a:p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Wat wil de klant kopen:</a:t>
                      </a:r>
                    </a:p>
                    <a:p>
                      <a:endParaRPr lang="nl-NL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nl-NL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Boeket / plant / boek</a:t>
                      </a: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BBQ / parasol</a:t>
                      </a: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Bloempotten</a:t>
                      </a: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Kerstdecoratie / bloemen</a:t>
                      </a:r>
                    </a:p>
                    <a:p>
                      <a:pPr lvl="1"/>
                      <a:r>
                        <a:rPr lang="nl-NL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Ongediertemiddel / kattenvoer / tuinslang</a:t>
                      </a:r>
                    </a:p>
                    <a:p>
                      <a:endParaRPr lang="nl-NL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132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6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52252-8CE9-A7EE-C5BE-1CCED58F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08939"/>
            <a:ext cx="10972800" cy="1324302"/>
          </a:xfrm>
        </p:spPr>
        <p:txBody>
          <a:bodyPr>
            <a:noAutofit/>
          </a:bodyPr>
          <a:lstStyle/>
          <a:p>
            <a:endParaRPr lang="nl-NL" sz="2400" dirty="0"/>
          </a:p>
        </p:txBody>
      </p:sp>
      <p:pic>
        <p:nvPicPr>
          <p:cNvPr id="5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E44F242A-A467-B377-9642-146DABE47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415" y="2133599"/>
            <a:ext cx="10239170" cy="2375339"/>
          </a:xfrm>
        </p:spPr>
      </p:pic>
    </p:spTree>
    <p:extLst>
      <p:ext uri="{BB962C8B-B14F-4D97-AF65-F5344CB8AC3E}">
        <p14:creationId xmlns:p14="http://schemas.microsoft.com/office/powerpoint/2010/main" val="5236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e van training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616_TF03460604" id="{2E200E85-541D-48A5-BFB0-DBA07DDA9DE1}" vid="{9076C743-BE82-44E9-BF1F-CB14A2F21507}"/>
    </a:ext>
  </a:extLst>
</a:theme>
</file>

<file path=ppt/theme/theme2.xml><?xml version="1.0" encoding="utf-8"?>
<a:theme xmlns:a="http://schemas.openxmlformats.org/drawingml/2006/main" name="Office-th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2e09757-d42c-4fcd-ae27-c71d4b2582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5" ma:contentTypeDescription="Een nieuw document maken." ma:contentTypeScope="" ma:versionID="d85569397a834ab0abf05d4524917c29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476f085c84b7131a2a51d28c14f11be9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944B4-A62D-43FE-8CA4-BE2FB88E7226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bfe1b49f-1cd4-47d5-a3dc-4ad9ba0da7af"/>
    <ds:schemaRef ds:uri="http://schemas.microsoft.com/office/infopath/2007/PartnerControls"/>
    <ds:schemaRef ds:uri="c2e09757-d42c-4fcd-ae27-c71d4b25821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60DD357-CE9A-4926-89D9-78046B1C40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9CDF97-1B76-4479-8749-92D1A7AA40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van training</Template>
  <TotalTime>3</TotalTime>
  <Words>394</Words>
  <Application>Microsoft Office PowerPoint</Application>
  <PresentationFormat>Breedbeeld</PresentationFormat>
  <Paragraphs>98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Calibri</vt:lpstr>
      <vt:lpstr>Georgia</vt:lpstr>
      <vt:lpstr>Wingdings 2</vt:lpstr>
      <vt:lpstr>Presentatie van training</vt:lpstr>
      <vt:lpstr>Periode 4 Groene Retail</vt:lpstr>
      <vt:lpstr>Klantengedrag / klantentypen</vt:lpstr>
      <vt:lpstr>PowerPoint-presentatie</vt:lpstr>
      <vt:lpstr>PowerPoint-presentatie</vt:lpstr>
      <vt:lpstr>PowerPoint-presentatie</vt:lpstr>
      <vt:lpstr>Consumentenbehoeften</vt:lpstr>
      <vt:lpstr>PowerPoint-presentatie</vt:lpstr>
      <vt:lpstr>Koopwens versus koopmotief</vt:lpstr>
      <vt:lpstr>PowerPoint-presentatie</vt:lpstr>
      <vt:lpstr>Koopsignalen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 klas 32</dc:title>
  <dc:creator>Annoeschka Turksema</dc:creator>
  <cp:lastModifiedBy>Regien Mendel - ten Napel</cp:lastModifiedBy>
  <cp:revision>102</cp:revision>
  <dcterms:created xsi:type="dcterms:W3CDTF">2021-01-15T10:01:37Z</dcterms:created>
  <dcterms:modified xsi:type="dcterms:W3CDTF">2023-04-26T14:28:11Z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